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Garet" panose="020B0604020202020204" charset="0"/>
      <p:regular r:id="rId13"/>
    </p:embeddedFont>
    <p:embeddedFont>
      <p:font typeface="Garet Bold" panose="020B0604020202020204" charset="0"/>
      <p:regular r:id="rId14"/>
    </p:embeddedFont>
    <p:embeddedFont>
      <p:font typeface="Poppins" panose="00000500000000000000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62" y="-3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ndrika bijore" userId="e6588b07fc70adfb" providerId="LiveId" clId="{052B1DC9-B828-4731-A2FD-24F2F785DE80}"/>
    <pc:docChg chg="undo custSel modSld">
      <pc:chgData name="chandrika bijore" userId="e6588b07fc70adfb" providerId="LiveId" clId="{052B1DC9-B828-4731-A2FD-24F2F785DE80}" dt="2025-03-12T06:21:39.720" v="52" actId="20577"/>
      <pc:docMkLst>
        <pc:docMk/>
      </pc:docMkLst>
      <pc:sldChg chg="modSp mod">
        <pc:chgData name="chandrika bijore" userId="e6588b07fc70adfb" providerId="LiveId" clId="{052B1DC9-B828-4731-A2FD-24F2F785DE80}" dt="2025-03-12T06:21:39.720" v="52" actId="20577"/>
        <pc:sldMkLst>
          <pc:docMk/>
          <pc:sldMk cId="0" sldId="258"/>
        </pc:sldMkLst>
        <pc:spChg chg="mod">
          <ac:chgData name="chandrika bijore" userId="e6588b07fc70adfb" providerId="LiveId" clId="{052B1DC9-B828-4731-A2FD-24F2F785DE80}" dt="2025-03-12T06:21:39.720" v="52" actId="20577"/>
          <ac:spMkLst>
            <pc:docMk/>
            <pc:sldMk cId="0" sldId="258"/>
            <ac:spMk id="6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google.com/search?sca_esv=91ff5b52226c0a0a&amp;sxsrf=AHTn8zpS57ufrNPcmTOjvQ62JaYtN6wnIA:1741676877259&amp;q=Customer+relationship+management&amp;stick=H4sIAAAAAAAAAONgFuLQz9U3MDIwNFOCsx4xGnMLvPxxT1hKa9Kak9cYVbi4gjPyy13zSjJLKoXEuNigLB4pLi64Jp5FrArOpcUl-bmpRQpFqTmJJZn5ecUZmQUKuYl5iempual5JQA-kKlkbwAAAA&amp;sa=X&amp;ved=2ahUKEwiJmtT8u4GMAxU6R2wGHfTMDz4Q_coHKAB6BAgaEAI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2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56" r="-2479" b="-1848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4904823" y="-898106"/>
            <a:ext cx="4404437" cy="5655778"/>
          </a:xfrm>
          <a:custGeom>
            <a:avLst/>
            <a:gdLst/>
            <a:ahLst/>
            <a:cxnLst/>
            <a:rect l="l" t="t" r="r" b="b"/>
            <a:pathLst>
              <a:path w="4404437" h="5655778">
                <a:moveTo>
                  <a:pt x="0" y="0"/>
                </a:moveTo>
                <a:lnTo>
                  <a:pt x="4404437" y="0"/>
                </a:lnTo>
                <a:lnTo>
                  <a:pt x="4404437" y="5655778"/>
                </a:lnTo>
                <a:lnTo>
                  <a:pt x="0" y="5655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flipH="1">
            <a:off x="15998318" y="9036632"/>
            <a:ext cx="555524" cy="558571"/>
          </a:xfrm>
          <a:custGeom>
            <a:avLst/>
            <a:gdLst/>
            <a:ahLst/>
            <a:cxnLst/>
            <a:rect l="l" t="t" r="r" b="b"/>
            <a:pathLst>
              <a:path w="555524" h="558571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flipH="1">
            <a:off x="16551518" y="9036632"/>
            <a:ext cx="555524" cy="558571"/>
          </a:xfrm>
          <a:custGeom>
            <a:avLst/>
            <a:gdLst/>
            <a:ahLst/>
            <a:cxnLst/>
            <a:rect l="l" t="t" r="r" b="b"/>
            <a:pathLst>
              <a:path w="555524" h="558571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2583073" y="3437094"/>
            <a:ext cx="13121854" cy="154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8"/>
              </a:lnSpc>
              <a:spcBef>
                <a:spcPct val="0"/>
              </a:spcBef>
            </a:pPr>
            <a:r>
              <a:rPr lang="en-US" sz="9005" b="1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RDBMS &amp; ODBMS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16975" y="5174318"/>
            <a:ext cx="9854049" cy="446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7"/>
              </a:lnSpc>
              <a:spcBef>
                <a:spcPct val="0"/>
              </a:spcBef>
            </a:pPr>
            <a:r>
              <a:rPr lang="en-US" sz="2662" spc="2130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A COMPARATIVE STUDY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6459" y="9210675"/>
            <a:ext cx="1131703" cy="384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2"/>
              </a:lnSpc>
              <a:spcBef>
                <a:spcPct val="0"/>
              </a:spcBef>
            </a:pPr>
            <a:r>
              <a:rPr lang="en-US" sz="2294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2025</a:t>
            </a:r>
          </a:p>
        </p:txBody>
      </p:sp>
      <p:sp>
        <p:nvSpPr>
          <p:cNvPr id="9" name="Freeform 9"/>
          <p:cNvSpPr/>
          <p:nvPr/>
        </p:nvSpPr>
        <p:spPr>
          <a:xfrm rot="-7384997">
            <a:off x="-594215" y="-1991275"/>
            <a:ext cx="4404437" cy="5655778"/>
          </a:xfrm>
          <a:custGeom>
            <a:avLst/>
            <a:gdLst/>
            <a:ahLst/>
            <a:cxnLst/>
            <a:rect l="l" t="t" r="r" b="b"/>
            <a:pathLst>
              <a:path w="4404437" h="5655778">
                <a:moveTo>
                  <a:pt x="0" y="0"/>
                </a:moveTo>
                <a:lnTo>
                  <a:pt x="4404437" y="0"/>
                </a:lnTo>
                <a:lnTo>
                  <a:pt x="4404437" y="5655777"/>
                </a:lnTo>
                <a:lnTo>
                  <a:pt x="0" y="56557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 rot="5400000">
            <a:off x="16912965" y="5491807"/>
            <a:ext cx="1281112" cy="25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9"/>
              </a:lnSpc>
              <a:spcBef>
                <a:spcPct val="0"/>
              </a:spcBef>
            </a:pPr>
            <a:r>
              <a:rPr lang="en-US" sz="1449">
                <a:solidFill>
                  <a:srgbClr val="FEF0E1">
                    <a:alpha val="7882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page 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6015874" y="830098"/>
            <a:ext cx="1628775" cy="1628775"/>
          </a:xfrm>
          <a:custGeom>
            <a:avLst/>
            <a:gdLst/>
            <a:ahLst/>
            <a:cxnLst/>
            <a:rect l="l" t="t" r="r" b="b"/>
            <a:pathLst>
              <a:path w="1628775" h="1628775">
                <a:moveTo>
                  <a:pt x="0" y="0"/>
                </a:moveTo>
                <a:lnTo>
                  <a:pt x="1628775" y="0"/>
                </a:lnTo>
                <a:lnTo>
                  <a:pt x="1628775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flipH="1">
            <a:off x="2217819" y="2458873"/>
            <a:ext cx="4240473" cy="4240473"/>
          </a:xfrm>
          <a:custGeom>
            <a:avLst/>
            <a:gdLst/>
            <a:ahLst/>
            <a:cxnLst/>
            <a:rect l="l" t="t" r="r" b="b"/>
            <a:pathLst>
              <a:path w="4240473" h="4240473">
                <a:moveTo>
                  <a:pt x="4240472" y="0"/>
                </a:moveTo>
                <a:lnTo>
                  <a:pt x="0" y="0"/>
                </a:lnTo>
                <a:lnTo>
                  <a:pt x="0" y="4240472"/>
                </a:lnTo>
                <a:lnTo>
                  <a:pt x="4240472" y="4240472"/>
                </a:lnTo>
                <a:lnTo>
                  <a:pt x="4240472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551905" y="4204191"/>
            <a:ext cx="4070617" cy="3767171"/>
          </a:xfrm>
          <a:custGeom>
            <a:avLst/>
            <a:gdLst/>
            <a:ahLst/>
            <a:cxnLst/>
            <a:rect l="l" t="t" r="r" b="b"/>
            <a:pathLst>
              <a:path w="4070617" h="3767171">
                <a:moveTo>
                  <a:pt x="0" y="0"/>
                </a:moveTo>
                <a:lnTo>
                  <a:pt x="4070617" y="0"/>
                </a:lnTo>
                <a:lnTo>
                  <a:pt x="4070617" y="3767171"/>
                </a:lnTo>
                <a:lnTo>
                  <a:pt x="0" y="37671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 rot="5400000">
            <a:off x="16912965" y="5491807"/>
            <a:ext cx="1281112" cy="25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9"/>
              </a:lnSpc>
              <a:spcBef>
                <a:spcPct val="0"/>
              </a:spcBef>
            </a:pPr>
            <a:r>
              <a:rPr lang="en-US" sz="1449">
                <a:solidFill>
                  <a:srgbClr val="FEF0E1">
                    <a:alpha val="7882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page 10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60897" y="3485662"/>
            <a:ext cx="5543293" cy="1327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22"/>
              </a:lnSpc>
              <a:spcBef>
                <a:spcPct val="0"/>
              </a:spcBef>
            </a:pPr>
            <a:r>
              <a:rPr lang="en-US" sz="7730" b="1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Summary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60897" y="2399812"/>
            <a:ext cx="6951277" cy="1327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22"/>
              </a:lnSpc>
              <a:spcBef>
                <a:spcPct val="0"/>
              </a:spcBef>
            </a:pPr>
            <a:r>
              <a:rPr lang="en-US" sz="7730" b="1">
                <a:solidFill>
                  <a:srgbClr val="A280EC"/>
                </a:solidFill>
                <a:latin typeface="Garet Bold"/>
                <a:ea typeface="Garet Bold"/>
                <a:cs typeface="Garet Bold"/>
                <a:sym typeface="Garet Bold"/>
              </a:rPr>
              <a:t>Conclusion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94067" y="4932854"/>
            <a:ext cx="8494452" cy="2855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0319" lvl="1" indent="-250160" algn="l">
              <a:lnSpc>
                <a:spcPts val="3244"/>
              </a:lnSpc>
              <a:buFont typeface="Arial"/>
              <a:buChar char="•"/>
            </a:pPr>
            <a:r>
              <a:rPr lang="en-US" sz="2317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RDBMS is best for structured, relational data with SQL queries.</a:t>
            </a:r>
          </a:p>
          <a:p>
            <a:pPr marL="500319" lvl="1" indent="-250160" algn="l">
              <a:lnSpc>
                <a:spcPts val="3244"/>
              </a:lnSpc>
              <a:buFont typeface="Arial"/>
              <a:buChar char="•"/>
            </a:pPr>
            <a:r>
              <a:rPr lang="en-US" sz="2317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ODBMS is better for object-oriented applications with complex relationships.</a:t>
            </a:r>
          </a:p>
          <a:p>
            <a:pPr marL="500319" lvl="1" indent="-250160" algn="l">
              <a:lnSpc>
                <a:spcPts val="3244"/>
              </a:lnSpc>
              <a:buFont typeface="Arial"/>
              <a:buChar char="•"/>
            </a:pPr>
            <a:r>
              <a:rPr lang="en-US" sz="2317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Choosing the right database depends on project needs.</a:t>
            </a:r>
          </a:p>
          <a:p>
            <a:pPr algn="l">
              <a:lnSpc>
                <a:spcPts val="3244"/>
              </a:lnSpc>
              <a:spcBef>
                <a:spcPct val="0"/>
              </a:spcBef>
            </a:pPr>
            <a:endParaRPr lang="en-US" sz="2317">
              <a:solidFill>
                <a:srgbClr val="F6E0F5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56" r="-2479" b="-1848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6015874" y="830098"/>
            <a:ext cx="1628775" cy="1628775"/>
          </a:xfrm>
          <a:custGeom>
            <a:avLst/>
            <a:gdLst/>
            <a:ahLst/>
            <a:cxnLst/>
            <a:rect l="l" t="t" r="r" b="b"/>
            <a:pathLst>
              <a:path w="1628775" h="1628775">
                <a:moveTo>
                  <a:pt x="0" y="0"/>
                </a:moveTo>
                <a:lnTo>
                  <a:pt x="1628775" y="0"/>
                </a:lnTo>
                <a:lnTo>
                  <a:pt x="1628775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891511" y="-891511"/>
            <a:ext cx="4240473" cy="4240473"/>
          </a:xfrm>
          <a:custGeom>
            <a:avLst/>
            <a:gdLst/>
            <a:ahLst/>
            <a:cxnLst/>
            <a:rect l="l" t="t" r="r" b="b"/>
            <a:pathLst>
              <a:path w="4240473" h="4240473">
                <a:moveTo>
                  <a:pt x="0" y="0"/>
                </a:moveTo>
                <a:lnTo>
                  <a:pt x="4240472" y="0"/>
                </a:lnTo>
                <a:lnTo>
                  <a:pt x="4240472" y="4240472"/>
                </a:lnTo>
                <a:lnTo>
                  <a:pt x="0" y="42404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 rot="5400000">
            <a:off x="16912965" y="5491807"/>
            <a:ext cx="1281112" cy="25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9"/>
              </a:lnSpc>
              <a:spcBef>
                <a:spcPct val="0"/>
              </a:spcBef>
            </a:pPr>
            <a:r>
              <a:rPr lang="en-US" sz="1449">
                <a:solidFill>
                  <a:srgbClr val="FEF0E1">
                    <a:alpha val="7882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page 11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99650" y="3188938"/>
            <a:ext cx="13102912" cy="2432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00"/>
              </a:lnSpc>
              <a:spcBef>
                <a:spcPct val="0"/>
              </a:spcBef>
            </a:pPr>
            <a:r>
              <a:rPr lang="en-US" sz="14214" b="1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THANK YOU!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187040" y="5601985"/>
            <a:ext cx="7601340" cy="254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5"/>
              </a:lnSpc>
              <a:spcBef>
                <a:spcPct val="0"/>
              </a:spcBef>
            </a:pPr>
            <a:r>
              <a:rPr lang="en-US" sz="1603" spc="266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MORE INFORMATION: CHANDRIKABIJORE@GMAIL.COM</a:t>
            </a:r>
          </a:p>
        </p:txBody>
      </p:sp>
      <p:sp>
        <p:nvSpPr>
          <p:cNvPr id="8" name="Freeform 8"/>
          <p:cNvSpPr/>
          <p:nvPr/>
        </p:nvSpPr>
        <p:spPr>
          <a:xfrm>
            <a:off x="15691514" y="6933276"/>
            <a:ext cx="4240473" cy="4240473"/>
          </a:xfrm>
          <a:custGeom>
            <a:avLst/>
            <a:gdLst/>
            <a:ahLst/>
            <a:cxnLst/>
            <a:rect l="l" t="t" r="r" b="b"/>
            <a:pathLst>
              <a:path w="4240473" h="4240473">
                <a:moveTo>
                  <a:pt x="0" y="0"/>
                </a:moveTo>
                <a:lnTo>
                  <a:pt x="4240472" y="0"/>
                </a:lnTo>
                <a:lnTo>
                  <a:pt x="4240472" y="4240473"/>
                </a:lnTo>
                <a:lnTo>
                  <a:pt x="0" y="4240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2183524" y="4458803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flipH="1">
            <a:off x="16552500" y="7306913"/>
            <a:ext cx="555524" cy="558571"/>
          </a:xfrm>
          <a:custGeom>
            <a:avLst/>
            <a:gdLst/>
            <a:ahLst/>
            <a:cxnLst/>
            <a:rect l="l" t="t" r="r" b="b"/>
            <a:pathLst>
              <a:path w="555524" h="558571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flipH="1">
            <a:off x="17105700" y="7306913"/>
            <a:ext cx="555524" cy="558571"/>
          </a:xfrm>
          <a:custGeom>
            <a:avLst/>
            <a:gdLst/>
            <a:ahLst/>
            <a:cxnLst/>
            <a:rect l="l" t="t" r="r" b="b"/>
            <a:pathLst>
              <a:path w="555524" h="558571">
                <a:moveTo>
                  <a:pt x="555523" y="0"/>
                </a:moveTo>
                <a:lnTo>
                  <a:pt x="0" y="0"/>
                </a:lnTo>
                <a:lnTo>
                  <a:pt x="0" y="558571"/>
                </a:lnTo>
                <a:lnTo>
                  <a:pt x="555523" y="558571"/>
                </a:lnTo>
                <a:lnTo>
                  <a:pt x="55552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581827" y="3081466"/>
            <a:ext cx="1193201" cy="945883"/>
          </a:xfrm>
          <a:custGeom>
            <a:avLst/>
            <a:gdLst/>
            <a:ahLst/>
            <a:cxnLst/>
            <a:rect l="l" t="t" r="r" b="b"/>
            <a:pathLst>
              <a:path w="1193201" h="945883">
                <a:moveTo>
                  <a:pt x="0" y="0"/>
                </a:moveTo>
                <a:lnTo>
                  <a:pt x="1193202" y="0"/>
                </a:lnTo>
                <a:lnTo>
                  <a:pt x="1193202" y="945884"/>
                </a:lnTo>
                <a:lnTo>
                  <a:pt x="0" y="9458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6015874" y="830098"/>
            <a:ext cx="1628775" cy="1628775"/>
          </a:xfrm>
          <a:custGeom>
            <a:avLst/>
            <a:gdLst/>
            <a:ahLst/>
            <a:cxnLst/>
            <a:rect l="l" t="t" r="r" b="b"/>
            <a:pathLst>
              <a:path w="1628775" h="1628775">
                <a:moveTo>
                  <a:pt x="0" y="0"/>
                </a:moveTo>
                <a:lnTo>
                  <a:pt x="1628775" y="0"/>
                </a:lnTo>
                <a:lnTo>
                  <a:pt x="1628775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3146147" y="2929066"/>
            <a:ext cx="6582850" cy="1329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22"/>
              </a:lnSpc>
              <a:spcBef>
                <a:spcPct val="0"/>
              </a:spcBef>
            </a:pPr>
            <a:r>
              <a:rPr lang="en-US" sz="7730" b="1">
                <a:solidFill>
                  <a:srgbClr val="A280EC"/>
                </a:solidFill>
                <a:latin typeface="Garet Bold"/>
                <a:ea typeface="Garet Bold"/>
                <a:cs typeface="Garet Bold"/>
                <a:sym typeface="Garet Bold"/>
              </a:rPr>
              <a:t>Introduction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70143" y="4401653"/>
            <a:ext cx="11815802" cy="2668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4135" lvl="1" indent="-327067" algn="l">
              <a:lnSpc>
                <a:spcPts val="4241"/>
              </a:lnSpc>
              <a:buFont typeface="Arial"/>
              <a:buChar char="•"/>
            </a:pPr>
            <a:r>
              <a:rPr lang="en-US" sz="3029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Databases are essential for data management.</a:t>
            </a:r>
          </a:p>
          <a:p>
            <a:pPr marL="654135" lvl="1" indent="-327067" algn="l">
              <a:lnSpc>
                <a:spcPts val="4241"/>
              </a:lnSpc>
              <a:spcBef>
                <a:spcPct val="0"/>
              </a:spcBef>
              <a:buFont typeface="Arial"/>
              <a:buChar char="•"/>
            </a:pPr>
            <a:r>
              <a:rPr lang="en-US" sz="3029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Two major types: RDBMS (Relational Database Management System) and ODBMS (Object Database Management System).</a:t>
            </a:r>
          </a:p>
          <a:p>
            <a:pPr algn="l">
              <a:lnSpc>
                <a:spcPts val="4241"/>
              </a:lnSpc>
              <a:spcBef>
                <a:spcPct val="0"/>
              </a:spcBef>
            </a:pPr>
            <a:endParaRPr lang="en-US" sz="3029">
              <a:solidFill>
                <a:srgbClr val="F6E0F5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0" name="TextBox 10"/>
          <p:cNvSpPr txBox="1"/>
          <p:nvPr/>
        </p:nvSpPr>
        <p:spPr>
          <a:xfrm rot="5400000">
            <a:off x="16912965" y="4065737"/>
            <a:ext cx="1281112" cy="25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9"/>
              </a:lnSpc>
              <a:spcBef>
                <a:spcPct val="0"/>
              </a:spcBef>
            </a:pPr>
            <a:r>
              <a:rPr lang="en-US" sz="1449">
                <a:solidFill>
                  <a:srgbClr val="FEF0E1">
                    <a:alpha val="7882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page 02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H="1">
            <a:off x="-1761076" y="5582494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8229600" y="0"/>
                </a:moveTo>
                <a:lnTo>
                  <a:pt x="0" y="0"/>
                </a:lnTo>
                <a:lnTo>
                  <a:pt x="0" y="8229600"/>
                </a:lnTo>
                <a:lnTo>
                  <a:pt x="8229600" y="8229600"/>
                </a:lnTo>
                <a:lnTo>
                  <a:pt x="82296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flipH="1">
            <a:off x="16552500" y="7306913"/>
            <a:ext cx="555524" cy="558571"/>
          </a:xfrm>
          <a:custGeom>
            <a:avLst/>
            <a:gdLst/>
            <a:ahLst/>
            <a:cxnLst/>
            <a:rect l="l" t="t" r="r" b="b"/>
            <a:pathLst>
              <a:path w="555524" h="558571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flipH="1">
            <a:off x="17105700" y="7306913"/>
            <a:ext cx="555524" cy="558571"/>
          </a:xfrm>
          <a:custGeom>
            <a:avLst/>
            <a:gdLst/>
            <a:ahLst/>
            <a:cxnLst/>
            <a:rect l="l" t="t" r="r" b="b"/>
            <a:pathLst>
              <a:path w="555524" h="558571">
                <a:moveTo>
                  <a:pt x="555523" y="0"/>
                </a:moveTo>
                <a:lnTo>
                  <a:pt x="0" y="0"/>
                </a:lnTo>
                <a:lnTo>
                  <a:pt x="0" y="558571"/>
                </a:lnTo>
                <a:lnTo>
                  <a:pt x="555523" y="558571"/>
                </a:lnTo>
                <a:lnTo>
                  <a:pt x="55552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981200" y="4291618"/>
            <a:ext cx="12034989" cy="1930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9237" lvl="1" algn="ctr">
              <a:lnSpc>
                <a:spcPts val="3751"/>
              </a:lnSpc>
            </a:pPr>
            <a:r>
              <a:rPr lang="en-US" sz="2679" dirty="0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Stores data in structured tabular format (rows &amp; columns).</a:t>
            </a:r>
          </a:p>
          <a:p>
            <a:pPr marL="289237" lvl="1" algn="ctr">
              <a:lnSpc>
                <a:spcPts val="3751"/>
              </a:lnSpc>
            </a:pPr>
            <a:r>
              <a:rPr lang="en-US" sz="2679" dirty="0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      Uses Structured Query Language (SQL) for data manipulation.</a:t>
            </a:r>
          </a:p>
          <a:p>
            <a:pPr marL="289237" lvl="1" algn="ctr">
              <a:lnSpc>
                <a:spcPts val="3751"/>
              </a:lnSpc>
              <a:spcBef>
                <a:spcPct val="0"/>
              </a:spcBef>
            </a:pPr>
            <a:r>
              <a:rPr lang="en-US" sz="2679" dirty="0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    Examples: MySQL, PostgreSQL, Oracle, Microsoft SQL Server.</a:t>
            </a:r>
          </a:p>
          <a:p>
            <a:pPr algn="ctr">
              <a:lnSpc>
                <a:spcPts val="3751"/>
              </a:lnSpc>
              <a:spcBef>
                <a:spcPct val="0"/>
              </a:spcBef>
            </a:pPr>
            <a:endParaRPr lang="en-US" sz="2679" dirty="0">
              <a:solidFill>
                <a:srgbClr val="F6E0F5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6015874" y="830098"/>
            <a:ext cx="1628775" cy="1628775"/>
          </a:xfrm>
          <a:custGeom>
            <a:avLst/>
            <a:gdLst/>
            <a:ahLst/>
            <a:cxnLst/>
            <a:rect l="l" t="t" r="r" b="b"/>
            <a:pathLst>
              <a:path w="1628775" h="1628775">
                <a:moveTo>
                  <a:pt x="0" y="0"/>
                </a:moveTo>
                <a:lnTo>
                  <a:pt x="1628775" y="0"/>
                </a:lnTo>
                <a:lnTo>
                  <a:pt x="1628775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 rot="5400000">
            <a:off x="16912965" y="5491807"/>
            <a:ext cx="1281112" cy="25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9"/>
              </a:lnSpc>
              <a:spcBef>
                <a:spcPct val="0"/>
              </a:spcBef>
            </a:pPr>
            <a:r>
              <a:rPr lang="en-US" sz="1449">
                <a:solidFill>
                  <a:srgbClr val="FEF0E1">
                    <a:alpha val="7882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page 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61531" y="2589960"/>
            <a:ext cx="9573284" cy="1327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22"/>
              </a:lnSpc>
              <a:spcBef>
                <a:spcPct val="0"/>
              </a:spcBef>
            </a:pPr>
            <a:r>
              <a:rPr lang="en-US" sz="7730" b="1">
                <a:solidFill>
                  <a:srgbClr val="A280EC"/>
                </a:solidFill>
                <a:latin typeface="Garet Bold"/>
                <a:ea typeface="Garet Bold"/>
                <a:cs typeface="Garet Bold"/>
                <a:sym typeface="Garet Bold"/>
              </a:rPr>
              <a:t> What is RDBMS?</a:t>
            </a:r>
          </a:p>
        </p:txBody>
      </p:sp>
      <p:sp>
        <p:nvSpPr>
          <p:cNvPr id="10" name="Freeform 10"/>
          <p:cNvSpPr/>
          <p:nvPr/>
        </p:nvSpPr>
        <p:spPr>
          <a:xfrm>
            <a:off x="13335822" y="830098"/>
            <a:ext cx="1726863" cy="1731480"/>
          </a:xfrm>
          <a:custGeom>
            <a:avLst/>
            <a:gdLst/>
            <a:ahLst/>
            <a:cxnLst/>
            <a:rect l="l" t="t" r="r" b="b"/>
            <a:pathLst>
              <a:path w="1726863" h="1731480">
                <a:moveTo>
                  <a:pt x="0" y="0"/>
                </a:moveTo>
                <a:lnTo>
                  <a:pt x="1726863" y="0"/>
                </a:lnTo>
                <a:lnTo>
                  <a:pt x="1726863" y="1731480"/>
                </a:lnTo>
                <a:lnTo>
                  <a:pt x="0" y="17314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6015874" y="830098"/>
            <a:ext cx="1628775" cy="1628775"/>
          </a:xfrm>
          <a:custGeom>
            <a:avLst/>
            <a:gdLst/>
            <a:ahLst/>
            <a:cxnLst/>
            <a:rect l="l" t="t" r="r" b="b"/>
            <a:pathLst>
              <a:path w="1628775" h="1628775">
                <a:moveTo>
                  <a:pt x="0" y="0"/>
                </a:moveTo>
                <a:lnTo>
                  <a:pt x="1628775" y="0"/>
                </a:lnTo>
                <a:lnTo>
                  <a:pt x="1628775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flipH="1">
            <a:off x="16552500" y="7306913"/>
            <a:ext cx="555524" cy="558571"/>
          </a:xfrm>
          <a:custGeom>
            <a:avLst/>
            <a:gdLst/>
            <a:ahLst/>
            <a:cxnLst/>
            <a:rect l="l" t="t" r="r" b="b"/>
            <a:pathLst>
              <a:path w="555524" h="558571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flipH="1">
            <a:off x="17105700" y="7306913"/>
            <a:ext cx="555524" cy="558571"/>
          </a:xfrm>
          <a:custGeom>
            <a:avLst/>
            <a:gdLst/>
            <a:ahLst/>
            <a:cxnLst/>
            <a:rect l="l" t="t" r="r" b="b"/>
            <a:pathLst>
              <a:path w="555524" h="558571">
                <a:moveTo>
                  <a:pt x="555523" y="0"/>
                </a:moveTo>
                <a:lnTo>
                  <a:pt x="0" y="0"/>
                </a:lnTo>
                <a:lnTo>
                  <a:pt x="0" y="558571"/>
                </a:lnTo>
                <a:lnTo>
                  <a:pt x="555523" y="558571"/>
                </a:lnTo>
                <a:lnTo>
                  <a:pt x="55552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-1493520" y="-432037"/>
            <a:ext cx="3291840" cy="4114800"/>
          </a:xfrm>
          <a:custGeom>
            <a:avLst/>
            <a:gdLst/>
            <a:ahLst/>
            <a:cxnLst/>
            <a:rect l="l" t="t" r="r" b="b"/>
            <a:pathLst>
              <a:path w="3291840" h="4114800">
                <a:moveTo>
                  <a:pt x="0" y="0"/>
                </a:moveTo>
                <a:lnTo>
                  <a:pt x="3291840" y="0"/>
                </a:lnTo>
                <a:lnTo>
                  <a:pt x="3291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557346" y="3106500"/>
            <a:ext cx="1152525" cy="1152525"/>
          </a:xfrm>
          <a:custGeom>
            <a:avLst/>
            <a:gdLst/>
            <a:ahLst/>
            <a:cxnLst/>
            <a:rect l="l" t="t" r="r" b="b"/>
            <a:pathLst>
              <a:path w="1152525" h="1152525">
                <a:moveTo>
                  <a:pt x="0" y="0"/>
                </a:moveTo>
                <a:lnTo>
                  <a:pt x="1152525" y="0"/>
                </a:lnTo>
                <a:lnTo>
                  <a:pt x="1152525" y="1152525"/>
                </a:lnTo>
                <a:lnTo>
                  <a:pt x="0" y="11525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 rot="5400000">
            <a:off x="16912965" y="5491807"/>
            <a:ext cx="1281112" cy="25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9"/>
              </a:lnSpc>
              <a:spcBef>
                <a:spcPct val="0"/>
              </a:spcBef>
            </a:pPr>
            <a:r>
              <a:rPr lang="en-US" sz="1449">
                <a:solidFill>
                  <a:srgbClr val="FEF0E1">
                    <a:alpha val="7882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page 04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01758" y="2606173"/>
            <a:ext cx="10601994" cy="1327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22"/>
              </a:lnSpc>
              <a:spcBef>
                <a:spcPct val="0"/>
              </a:spcBef>
            </a:pPr>
            <a:r>
              <a:rPr lang="en-US" sz="7730" b="1">
                <a:solidFill>
                  <a:srgbClr val="A280EC"/>
                </a:solidFill>
                <a:latin typeface="Garet Bold"/>
                <a:ea typeface="Garet Bold"/>
                <a:cs typeface="Garet Bold"/>
                <a:sym typeface="Garet Bold"/>
              </a:rPr>
              <a:t>Features of RDBMS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4415250" y="4139822"/>
            <a:ext cx="5835651" cy="766076"/>
            <a:chOff x="0" y="0"/>
            <a:chExt cx="3095786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095786" cy="406400"/>
            </a:xfrm>
            <a:custGeom>
              <a:avLst/>
              <a:gdLst/>
              <a:ahLst/>
              <a:cxnLst/>
              <a:rect l="l" t="t" r="r" b="b"/>
              <a:pathLst>
                <a:path w="3095786" h="406400">
                  <a:moveTo>
                    <a:pt x="2892586" y="0"/>
                  </a:moveTo>
                  <a:cubicBezTo>
                    <a:pt x="3004811" y="0"/>
                    <a:pt x="3095786" y="90976"/>
                    <a:pt x="3095786" y="203200"/>
                  </a:cubicBezTo>
                  <a:cubicBezTo>
                    <a:pt x="3095786" y="315424"/>
                    <a:pt x="3004811" y="406400"/>
                    <a:pt x="289258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92A6DD">
                      <a:alpha val="100000"/>
                    </a:srgbClr>
                  </a:gs>
                  <a:gs pos="100000">
                    <a:srgbClr val="DF96D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7625"/>
              <a:ext cx="3095786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5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706431" y="4296448"/>
            <a:ext cx="5544470" cy="405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9"/>
              </a:lnSpc>
              <a:spcBef>
                <a:spcPct val="0"/>
              </a:spcBef>
            </a:pPr>
            <a:r>
              <a:rPr lang="en-US" sz="2435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DATA INTEGRITY &amp; CONSISTENCY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4415250" y="5180545"/>
            <a:ext cx="5835651" cy="775601"/>
            <a:chOff x="0" y="0"/>
            <a:chExt cx="3095786" cy="41145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095786" cy="411453"/>
            </a:xfrm>
            <a:custGeom>
              <a:avLst/>
              <a:gdLst/>
              <a:ahLst/>
              <a:cxnLst/>
              <a:rect l="l" t="t" r="r" b="b"/>
              <a:pathLst>
                <a:path w="3095786" h="411453">
                  <a:moveTo>
                    <a:pt x="2892586" y="0"/>
                  </a:moveTo>
                  <a:cubicBezTo>
                    <a:pt x="3004811" y="0"/>
                    <a:pt x="3095786" y="92107"/>
                    <a:pt x="3095786" y="205726"/>
                  </a:cubicBezTo>
                  <a:cubicBezTo>
                    <a:pt x="3095786" y="319346"/>
                    <a:pt x="3004811" y="411453"/>
                    <a:pt x="2892586" y="411453"/>
                  </a:cubicBezTo>
                  <a:lnTo>
                    <a:pt x="203200" y="411453"/>
                  </a:lnTo>
                  <a:cubicBezTo>
                    <a:pt x="90976" y="411453"/>
                    <a:pt x="0" y="319346"/>
                    <a:pt x="0" y="205726"/>
                  </a:cubicBezTo>
                  <a:cubicBezTo>
                    <a:pt x="0" y="9210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92A6DD">
                      <a:alpha val="100000"/>
                    </a:srgbClr>
                  </a:gs>
                  <a:gs pos="100000">
                    <a:srgbClr val="DF96D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47625"/>
              <a:ext cx="3095786" cy="363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5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769109" y="5217137"/>
            <a:ext cx="5419114" cy="664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7"/>
              </a:lnSpc>
              <a:spcBef>
                <a:spcPct val="0"/>
              </a:spcBef>
            </a:pPr>
            <a:r>
              <a:rPr lang="en-US" sz="1962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ACID (ATOMICITY, CONSISTENCY, ISOLATION, DURABILITY) COMPLIANCE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4415250" y="6261591"/>
            <a:ext cx="5835651" cy="766076"/>
            <a:chOff x="0" y="0"/>
            <a:chExt cx="3095786" cy="406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095786" cy="406400"/>
            </a:xfrm>
            <a:custGeom>
              <a:avLst/>
              <a:gdLst/>
              <a:ahLst/>
              <a:cxnLst/>
              <a:rect l="l" t="t" r="r" b="b"/>
              <a:pathLst>
                <a:path w="3095786" h="406400">
                  <a:moveTo>
                    <a:pt x="2892586" y="0"/>
                  </a:moveTo>
                  <a:cubicBezTo>
                    <a:pt x="3004811" y="0"/>
                    <a:pt x="3095786" y="90976"/>
                    <a:pt x="3095786" y="203200"/>
                  </a:cubicBezTo>
                  <a:cubicBezTo>
                    <a:pt x="3095786" y="315424"/>
                    <a:pt x="3004811" y="406400"/>
                    <a:pt x="289258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92A6DD">
                      <a:alpha val="100000"/>
                    </a:srgbClr>
                  </a:gs>
                  <a:gs pos="100000">
                    <a:srgbClr val="DF96D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47625"/>
              <a:ext cx="3095786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5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4706431" y="6480021"/>
            <a:ext cx="3676572" cy="388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6"/>
              </a:lnSpc>
              <a:spcBef>
                <a:spcPct val="0"/>
              </a:spcBef>
            </a:pPr>
            <a:r>
              <a:rPr lang="en-US" sz="2318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DATA NORMALIZATION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4415250" y="7332468"/>
            <a:ext cx="5835651" cy="766076"/>
            <a:chOff x="0" y="0"/>
            <a:chExt cx="3095786" cy="4064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095786" cy="406400"/>
            </a:xfrm>
            <a:custGeom>
              <a:avLst/>
              <a:gdLst/>
              <a:ahLst/>
              <a:cxnLst/>
              <a:rect l="l" t="t" r="r" b="b"/>
              <a:pathLst>
                <a:path w="3095786" h="406400">
                  <a:moveTo>
                    <a:pt x="2892586" y="0"/>
                  </a:moveTo>
                  <a:cubicBezTo>
                    <a:pt x="3004811" y="0"/>
                    <a:pt x="3095786" y="90976"/>
                    <a:pt x="3095786" y="203200"/>
                  </a:cubicBezTo>
                  <a:cubicBezTo>
                    <a:pt x="3095786" y="315424"/>
                    <a:pt x="3004811" y="406400"/>
                    <a:pt x="289258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92A6DD">
                      <a:alpha val="100000"/>
                    </a:srgbClr>
                  </a:gs>
                  <a:gs pos="100000">
                    <a:srgbClr val="DF96D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47625"/>
              <a:ext cx="3095786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5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4706431" y="7477426"/>
            <a:ext cx="4083271" cy="388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6"/>
              </a:lnSpc>
              <a:spcBef>
                <a:spcPct val="0"/>
              </a:spcBef>
            </a:pPr>
            <a:r>
              <a:rPr lang="en-US" sz="2318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SCALABILITY &amp; SECURITY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6015874" y="830098"/>
            <a:ext cx="1628775" cy="1628775"/>
          </a:xfrm>
          <a:custGeom>
            <a:avLst/>
            <a:gdLst/>
            <a:ahLst/>
            <a:cxnLst/>
            <a:rect l="l" t="t" r="r" b="b"/>
            <a:pathLst>
              <a:path w="1628775" h="1628775">
                <a:moveTo>
                  <a:pt x="0" y="0"/>
                </a:moveTo>
                <a:lnTo>
                  <a:pt x="1628775" y="0"/>
                </a:lnTo>
                <a:lnTo>
                  <a:pt x="1628775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flipH="1">
            <a:off x="16552500" y="7306913"/>
            <a:ext cx="555524" cy="558571"/>
          </a:xfrm>
          <a:custGeom>
            <a:avLst/>
            <a:gdLst/>
            <a:ahLst/>
            <a:cxnLst/>
            <a:rect l="l" t="t" r="r" b="b"/>
            <a:pathLst>
              <a:path w="555524" h="558571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flipH="1">
            <a:off x="17105700" y="7306913"/>
            <a:ext cx="555524" cy="558571"/>
          </a:xfrm>
          <a:custGeom>
            <a:avLst/>
            <a:gdLst/>
            <a:ahLst/>
            <a:cxnLst/>
            <a:rect l="l" t="t" r="r" b="b"/>
            <a:pathLst>
              <a:path w="555524" h="558571">
                <a:moveTo>
                  <a:pt x="555523" y="0"/>
                </a:moveTo>
                <a:lnTo>
                  <a:pt x="0" y="0"/>
                </a:lnTo>
                <a:lnTo>
                  <a:pt x="0" y="558571"/>
                </a:lnTo>
                <a:lnTo>
                  <a:pt x="555523" y="558571"/>
                </a:lnTo>
                <a:lnTo>
                  <a:pt x="55552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0643774" y="2451591"/>
            <a:ext cx="5057775" cy="5057775"/>
          </a:xfrm>
          <a:custGeom>
            <a:avLst/>
            <a:gdLst/>
            <a:ahLst/>
            <a:cxnLst/>
            <a:rect l="l" t="t" r="r" b="b"/>
            <a:pathLst>
              <a:path w="5057775" h="5057775">
                <a:moveTo>
                  <a:pt x="0" y="0"/>
                </a:moveTo>
                <a:lnTo>
                  <a:pt x="5057775" y="0"/>
                </a:lnTo>
                <a:lnTo>
                  <a:pt x="5057775" y="5057775"/>
                </a:lnTo>
                <a:lnTo>
                  <a:pt x="0" y="50577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1754362" y="3181287"/>
            <a:ext cx="3159441" cy="3468448"/>
          </a:xfrm>
          <a:custGeom>
            <a:avLst/>
            <a:gdLst/>
            <a:ahLst/>
            <a:cxnLst/>
            <a:rect l="l" t="t" r="r" b="b"/>
            <a:pathLst>
              <a:path w="3159441" h="3468448">
                <a:moveTo>
                  <a:pt x="0" y="0"/>
                </a:moveTo>
                <a:lnTo>
                  <a:pt x="3159440" y="0"/>
                </a:lnTo>
                <a:lnTo>
                  <a:pt x="3159440" y="3468448"/>
                </a:lnTo>
                <a:lnTo>
                  <a:pt x="0" y="34684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 rot="5400000">
            <a:off x="16912965" y="5491807"/>
            <a:ext cx="1281112" cy="25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9"/>
              </a:lnSpc>
              <a:spcBef>
                <a:spcPct val="0"/>
              </a:spcBef>
            </a:pPr>
            <a:r>
              <a:rPr lang="en-US" sz="1449">
                <a:solidFill>
                  <a:srgbClr val="FEF0E1">
                    <a:alpha val="7882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page 05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81827" y="2441261"/>
            <a:ext cx="8753040" cy="1327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22"/>
              </a:lnSpc>
              <a:spcBef>
                <a:spcPct val="0"/>
              </a:spcBef>
            </a:pPr>
            <a:r>
              <a:rPr lang="en-US" sz="7730" b="1">
                <a:solidFill>
                  <a:srgbClr val="A280EC"/>
                </a:solidFill>
                <a:latin typeface="Garet Bold"/>
                <a:ea typeface="Garet Bold"/>
                <a:cs typeface="Garet Bold"/>
                <a:sym typeface="Garet Bold"/>
              </a:rPr>
              <a:t>What is </a:t>
            </a:r>
            <a:r>
              <a:rPr lang="en-US" sz="773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ODBMS </a:t>
            </a:r>
            <a:r>
              <a:rPr lang="en-US" sz="7730" b="1">
                <a:solidFill>
                  <a:srgbClr val="A280EC"/>
                </a:solidFill>
                <a:latin typeface="Garet Bold"/>
                <a:ea typeface="Garet Bold"/>
                <a:cs typeface="Garet Bold"/>
                <a:sym typeface="Garet Bold"/>
              </a:rPr>
              <a:t>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81827" y="4081222"/>
            <a:ext cx="8494452" cy="2446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0319" lvl="1" indent="-250160" algn="l">
              <a:lnSpc>
                <a:spcPts val="3244"/>
              </a:lnSpc>
              <a:buFont typeface="Arial"/>
              <a:buChar char="•"/>
            </a:pPr>
            <a:r>
              <a:rPr lang="en-US" sz="2317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Stores data as objects, similar to object-oriented programming (OOP).</a:t>
            </a:r>
          </a:p>
          <a:p>
            <a:pPr marL="500319" lvl="1" indent="-250160" algn="l">
              <a:lnSpc>
                <a:spcPts val="3244"/>
              </a:lnSpc>
              <a:buFont typeface="Arial"/>
              <a:buChar char="•"/>
            </a:pPr>
            <a:r>
              <a:rPr lang="en-US" sz="2317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Supports complex data relationships without the need for joins.</a:t>
            </a:r>
          </a:p>
          <a:p>
            <a:pPr marL="500319" lvl="1" indent="-250160" algn="l">
              <a:lnSpc>
                <a:spcPts val="3244"/>
              </a:lnSpc>
              <a:spcBef>
                <a:spcPct val="0"/>
              </a:spcBef>
              <a:buFont typeface="Arial"/>
              <a:buChar char="•"/>
            </a:pPr>
            <a:r>
              <a:rPr lang="en-US" sz="2317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Examples: ObjectDB, db4o, Versant.</a:t>
            </a:r>
          </a:p>
          <a:p>
            <a:pPr algn="l">
              <a:lnSpc>
                <a:spcPts val="3244"/>
              </a:lnSpc>
              <a:spcBef>
                <a:spcPct val="0"/>
              </a:spcBef>
            </a:pPr>
            <a:endParaRPr lang="en-US" sz="2317">
              <a:solidFill>
                <a:srgbClr val="F6E0F5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457472" y="2456527"/>
            <a:ext cx="16077000" cy="1327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22"/>
              </a:lnSpc>
              <a:spcBef>
                <a:spcPct val="0"/>
              </a:spcBef>
            </a:pPr>
            <a:r>
              <a:rPr lang="en-US" sz="7730" b="1">
                <a:solidFill>
                  <a:srgbClr val="A280EC"/>
                </a:solidFill>
                <a:latin typeface="Garet Bold"/>
                <a:ea typeface="Garet Bold"/>
                <a:cs typeface="Garet Bold"/>
                <a:sym typeface="Garet Bold"/>
              </a:rPr>
              <a:t> Use Cases of RDBMS &amp; ODBMS</a:t>
            </a:r>
          </a:p>
        </p:txBody>
      </p:sp>
      <p:sp>
        <p:nvSpPr>
          <p:cNvPr id="4" name="Freeform 4"/>
          <p:cNvSpPr/>
          <p:nvPr/>
        </p:nvSpPr>
        <p:spPr>
          <a:xfrm>
            <a:off x="16015874" y="830098"/>
            <a:ext cx="1628775" cy="1628775"/>
          </a:xfrm>
          <a:custGeom>
            <a:avLst/>
            <a:gdLst/>
            <a:ahLst/>
            <a:cxnLst/>
            <a:rect l="l" t="t" r="r" b="b"/>
            <a:pathLst>
              <a:path w="1628775" h="1628775">
                <a:moveTo>
                  <a:pt x="0" y="0"/>
                </a:moveTo>
                <a:lnTo>
                  <a:pt x="1628775" y="0"/>
                </a:lnTo>
                <a:lnTo>
                  <a:pt x="1628775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flipH="1">
            <a:off x="16552500" y="7306913"/>
            <a:ext cx="555524" cy="558571"/>
          </a:xfrm>
          <a:custGeom>
            <a:avLst/>
            <a:gdLst/>
            <a:ahLst/>
            <a:cxnLst/>
            <a:rect l="l" t="t" r="r" b="b"/>
            <a:pathLst>
              <a:path w="555524" h="558571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flipH="1">
            <a:off x="17105700" y="7306913"/>
            <a:ext cx="555524" cy="558571"/>
          </a:xfrm>
          <a:custGeom>
            <a:avLst/>
            <a:gdLst/>
            <a:ahLst/>
            <a:cxnLst/>
            <a:rect l="l" t="t" r="r" b="b"/>
            <a:pathLst>
              <a:path w="555524" h="558571">
                <a:moveTo>
                  <a:pt x="555523" y="0"/>
                </a:moveTo>
                <a:lnTo>
                  <a:pt x="0" y="0"/>
                </a:lnTo>
                <a:lnTo>
                  <a:pt x="0" y="558571"/>
                </a:lnTo>
                <a:lnTo>
                  <a:pt x="555523" y="558571"/>
                </a:lnTo>
                <a:lnTo>
                  <a:pt x="55552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 rot="5400000">
            <a:off x="16912965" y="5491807"/>
            <a:ext cx="1281112" cy="25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9"/>
              </a:lnSpc>
              <a:spcBef>
                <a:spcPct val="0"/>
              </a:spcBef>
            </a:pPr>
            <a:r>
              <a:rPr lang="en-US" sz="1449">
                <a:solidFill>
                  <a:srgbClr val="FEF0E1">
                    <a:alpha val="7882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page 06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496352" y="4308053"/>
            <a:ext cx="3385513" cy="854973"/>
            <a:chOff x="0" y="0"/>
            <a:chExt cx="1609259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09259" cy="406400"/>
            </a:xfrm>
            <a:custGeom>
              <a:avLst/>
              <a:gdLst/>
              <a:ahLst/>
              <a:cxnLst/>
              <a:rect l="l" t="t" r="r" b="b"/>
              <a:pathLst>
                <a:path w="1609259" h="406400">
                  <a:moveTo>
                    <a:pt x="1406059" y="0"/>
                  </a:moveTo>
                  <a:cubicBezTo>
                    <a:pt x="1518283" y="0"/>
                    <a:pt x="1609259" y="90976"/>
                    <a:pt x="1609259" y="203200"/>
                  </a:cubicBezTo>
                  <a:cubicBezTo>
                    <a:pt x="1609259" y="315424"/>
                    <a:pt x="1518283" y="406400"/>
                    <a:pt x="140605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92A6DD">
                      <a:alpha val="100000"/>
                    </a:srgbClr>
                  </a:gs>
                  <a:gs pos="100000">
                    <a:srgbClr val="DF96D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7625"/>
              <a:ext cx="1609259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5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968230" y="4510124"/>
            <a:ext cx="2659773" cy="43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6"/>
              </a:lnSpc>
            </a:pPr>
            <a:r>
              <a:rPr lang="en-US" sz="2751" b="1">
                <a:solidFill>
                  <a:srgbClr val="C9BBE8"/>
                </a:solidFill>
                <a:latin typeface="Garet Bold"/>
                <a:ea typeface="Garet Bold"/>
                <a:cs typeface="Garet Bold"/>
                <a:sym typeface="Garet Bold"/>
              </a:rPr>
              <a:t>RDBMS: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96352" y="5573410"/>
            <a:ext cx="5999620" cy="1443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66"/>
              </a:lnSpc>
            </a:pPr>
            <a:r>
              <a:rPr lang="en-US" sz="2047" b="1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e-commerce.</a:t>
            </a:r>
          </a:p>
          <a:p>
            <a:pPr algn="just">
              <a:lnSpc>
                <a:spcPts val="2866"/>
              </a:lnSpc>
            </a:pPr>
            <a:r>
              <a:rPr lang="en-US" sz="2047" b="1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Financial systems, </a:t>
            </a:r>
          </a:p>
          <a:p>
            <a:pPr algn="just">
              <a:lnSpc>
                <a:spcPts val="2866"/>
              </a:lnSpc>
            </a:pPr>
            <a:r>
              <a:rPr lang="en-US" sz="2047" b="1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CRM (</a:t>
            </a:r>
            <a:r>
              <a:rPr lang="en-US" sz="2047" b="1" u="sng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  <a:hlinkClick r:id="rId6" tooltip="https://www.google.com/search?sca_esv=91ff5b52226c0a0a&amp;sxsrf=AHTn8zpS57ufrNPcmTOjvQ62JaYtN6wnIA:1741676877259&amp;q=Customer+relationship+management&amp;stick=H4sIAAAAAAAAAONgFuLQz9U3MDIwNFOCsx4xGnMLvPxxT1hKa9Kak9cYVbi4gjPyy13zSjJLKoXEuNigLB4pLi64Jp5FrArOpcUl-bmpRQpFqTmJJZn5ecUZmQUKuYl5iempual5JQA-kKlkbwAAAA&amp;sa=X&amp;ved=2ahUKEwiJmtT8u4GMAxU6R2wGHfTMDz4Q_coHKAB6BAgaEAI"/>
              </a:rPr>
              <a:t>Customer relationship management</a:t>
            </a:r>
            <a:r>
              <a:rPr lang="en-US" sz="2047" b="1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)</a:t>
            </a:r>
          </a:p>
          <a:p>
            <a:pPr algn="just">
              <a:lnSpc>
                <a:spcPts val="2866"/>
              </a:lnSpc>
              <a:spcBef>
                <a:spcPct val="0"/>
              </a:spcBef>
            </a:pPr>
            <a:endParaRPr lang="en-US" sz="2047" b="1">
              <a:solidFill>
                <a:srgbClr val="F6E0F5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0424604" y="4308053"/>
            <a:ext cx="3599825" cy="854973"/>
            <a:chOff x="0" y="0"/>
            <a:chExt cx="1711130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11129" cy="406400"/>
            </a:xfrm>
            <a:custGeom>
              <a:avLst/>
              <a:gdLst/>
              <a:ahLst/>
              <a:cxnLst/>
              <a:rect l="l" t="t" r="r" b="b"/>
              <a:pathLst>
                <a:path w="1711129" h="406400">
                  <a:moveTo>
                    <a:pt x="1507930" y="0"/>
                  </a:moveTo>
                  <a:cubicBezTo>
                    <a:pt x="1620154" y="0"/>
                    <a:pt x="1711129" y="90976"/>
                    <a:pt x="1711129" y="203200"/>
                  </a:cubicBezTo>
                  <a:cubicBezTo>
                    <a:pt x="1711129" y="315424"/>
                    <a:pt x="1620154" y="406400"/>
                    <a:pt x="150793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92A6DD">
                      <a:alpha val="100000"/>
                    </a:srgbClr>
                  </a:gs>
                  <a:gs pos="100000">
                    <a:srgbClr val="DF96D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7625"/>
              <a:ext cx="171113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5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659840" y="4510124"/>
            <a:ext cx="3159836" cy="43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6"/>
              </a:lnSpc>
            </a:pPr>
            <a:r>
              <a:rPr lang="en-US" sz="2751" b="1">
                <a:solidFill>
                  <a:srgbClr val="C9BBE8"/>
                </a:solidFill>
                <a:latin typeface="Garet Bold"/>
                <a:ea typeface="Garet Bold"/>
                <a:cs typeface="Garet Bold"/>
                <a:sym typeface="Garet Bold"/>
              </a:rPr>
              <a:t>ODBMS: 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424604" y="5639276"/>
            <a:ext cx="6248666" cy="1081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66"/>
              </a:lnSpc>
            </a:pPr>
            <a:r>
              <a:rPr lang="en-US" sz="2047" b="1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real-time systems.</a:t>
            </a:r>
          </a:p>
          <a:p>
            <a:pPr algn="just">
              <a:lnSpc>
                <a:spcPts val="2866"/>
              </a:lnSpc>
            </a:pPr>
            <a:r>
              <a:rPr lang="en-US" sz="2047" b="1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Scientific applications,</a:t>
            </a:r>
          </a:p>
          <a:p>
            <a:pPr algn="just">
              <a:lnSpc>
                <a:spcPts val="2866"/>
              </a:lnSpc>
              <a:spcBef>
                <a:spcPct val="0"/>
              </a:spcBef>
            </a:pPr>
            <a:r>
              <a:rPr lang="en-US" sz="2047" b="1">
                <a:solidFill>
                  <a:srgbClr val="F6E0F5"/>
                </a:solidFill>
                <a:latin typeface="Garet Bold"/>
                <a:ea typeface="Garet Bold"/>
                <a:cs typeface="Garet Bold"/>
                <a:sym typeface="Garet Bold"/>
              </a:rPr>
              <a:t> AI (Artificial intelligence)</a:t>
            </a:r>
          </a:p>
        </p:txBody>
      </p:sp>
      <p:sp>
        <p:nvSpPr>
          <p:cNvPr id="18" name="AutoShape 18"/>
          <p:cNvSpPr/>
          <p:nvPr/>
        </p:nvSpPr>
        <p:spPr>
          <a:xfrm flipV="1">
            <a:off x="6881865" y="4754590"/>
            <a:ext cx="3542739" cy="0"/>
          </a:xfrm>
          <a:prstGeom prst="line">
            <a:avLst/>
          </a:prstGeom>
          <a:ln w="38100" cap="flat">
            <a:gradFill>
              <a:gsLst>
                <a:gs pos="0">
                  <a:srgbClr val="92A6DD">
                    <a:alpha val="100000"/>
                  </a:srgbClr>
                </a:gs>
                <a:gs pos="100000">
                  <a:srgbClr val="DF96DA">
                    <a:alpha val="100000"/>
                  </a:srgbClr>
                </a:gs>
              </a:gsLst>
              <a:lin ang="0"/>
            </a:gra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6015874" y="830098"/>
            <a:ext cx="1628775" cy="1628775"/>
          </a:xfrm>
          <a:custGeom>
            <a:avLst/>
            <a:gdLst/>
            <a:ahLst/>
            <a:cxnLst/>
            <a:rect l="l" t="t" r="r" b="b"/>
            <a:pathLst>
              <a:path w="1628775" h="1628775">
                <a:moveTo>
                  <a:pt x="0" y="0"/>
                </a:moveTo>
                <a:lnTo>
                  <a:pt x="1628775" y="0"/>
                </a:lnTo>
                <a:lnTo>
                  <a:pt x="1628775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flipH="1">
            <a:off x="16552500" y="7306913"/>
            <a:ext cx="555524" cy="558571"/>
          </a:xfrm>
          <a:custGeom>
            <a:avLst/>
            <a:gdLst/>
            <a:ahLst/>
            <a:cxnLst/>
            <a:rect l="l" t="t" r="r" b="b"/>
            <a:pathLst>
              <a:path w="555524" h="558571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flipH="1">
            <a:off x="17105700" y="7306913"/>
            <a:ext cx="555524" cy="558571"/>
          </a:xfrm>
          <a:custGeom>
            <a:avLst/>
            <a:gdLst/>
            <a:ahLst/>
            <a:cxnLst/>
            <a:rect l="l" t="t" r="r" b="b"/>
            <a:pathLst>
              <a:path w="555524" h="558571">
                <a:moveTo>
                  <a:pt x="555523" y="0"/>
                </a:moveTo>
                <a:lnTo>
                  <a:pt x="0" y="0"/>
                </a:lnTo>
                <a:lnTo>
                  <a:pt x="0" y="558571"/>
                </a:lnTo>
                <a:lnTo>
                  <a:pt x="555523" y="558571"/>
                </a:lnTo>
                <a:lnTo>
                  <a:pt x="55552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-2258165" y="2814638"/>
            <a:ext cx="9831279" cy="8229600"/>
          </a:xfrm>
          <a:custGeom>
            <a:avLst/>
            <a:gdLst/>
            <a:ahLst/>
            <a:cxnLst/>
            <a:rect l="l" t="t" r="r" b="b"/>
            <a:pathLst>
              <a:path w="9831279" h="8229600">
                <a:moveTo>
                  <a:pt x="0" y="0"/>
                </a:moveTo>
                <a:lnTo>
                  <a:pt x="9831280" y="0"/>
                </a:lnTo>
                <a:lnTo>
                  <a:pt x="983128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 rot="5400000">
            <a:off x="16912965" y="5491807"/>
            <a:ext cx="1281112" cy="25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9"/>
              </a:lnSpc>
              <a:spcBef>
                <a:spcPct val="0"/>
              </a:spcBef>
            </a:pPr>
            <a:r>
              <a:rPr lang="en-US" sz="1449">
                <a:solidFill>
                  <a:srgbClr val="FEF0E1">
                    <a:alpha val="7882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page 07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36093" y="2328852"/>
            <a:ext cx="10198378" cy="1327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22"/>
              </a:lnSpc>
              <a:spcBef>
                <a:spcPct val="0"/>
              </a:spcBef>
            </a:pPr>
            <a:r>
              <a:rPr lang="en-US" sz="7730" b="1">
                <a:solidFill>
                  <a:srgbClr val="A280EC"/>
                </a:solidFill>
                <a:latin typeface="Garet Bold"/>
                <a:ea typeface="Garet Bold"/>
                <a:cs typeface="Garet Bold"/>
                <a:sym typeface="Garet Bold"/>
              </a:rPr>
              <a:t>Features of ODBMS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20084" y="4066857"/>
            <a:ext cx="8532416" cy="3061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8876" lvl="1" indent="-269438" algn="l">
              <a:lnSpc>
                <a:spcPts val="3494"/>
              </a:lnSpc>
              <a:buFont typeface="Arial"/>
              <a:buChar char="•"/>
            </a:pPr>
            <a:r>
              <a:rPr lang="en-US" sz="2495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Object Persistence</a:t>
            </a:r>
          </a:p>
          <a:p>
            <a:pPr marL="538876" lvl="1" indent="-269438" algn="l">
              <a:lnSpc>
                <a:spcPts val="3494"/>
              </a:lnSpc>
              <a:buFont typeface="Arial"/>
              <a:buChar char="•"/>
            </a:pPr>
            <a:r>
              <a:rPr lang="en-US" sz="2495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Direct Mapping to Programming Languages (Java, C++, Python)</a:t>
            </a:r>
          </a:p>
          <a:p>
            <a:pPr marL="538876" lvl="1" indent="-269438" algn="l">
              <a:lnSpc>
                <a:spcPts val="3494"/>
              </a:lnSpc>
              <a:buFont typeface="Arial"/>
              <a:buChar char="•"/>
            </a:pPr>
            <a:r>
              <a:rPr lang="en-US" sz="2495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Better Performance for Complex Data Structures</a:t>
            </a:r>
          </a:p>
          <a:p>
            <a:pPr marL="538876" lvl="1" indent="-269438" algn="l">
              <a:lnSpc>
                <a:spcPts val="3494"/>
              </a:lnSpc>
              <a:buFont typeface="Arial"/>
              <a:buChar char="•"/>
            </a:pPr>
            <a:r>
              <a:rPr lang="en-US" sz="2495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Reduces Impedance Mismatch</a:t>
            </a:r>
          </a:p>
          <a:p>
            <a:pPr algn="l">
              <a:lnSpc>
                <a:spcPts val="3494"/>
              </a:lnSpc>
              <a:spcBef>
                <a:spcPct val="0"/>
              </a:spcBef>
            </a:pPr>
            <a:endParaRPr lang="en-US" sz="2495">
              <a:solidFill>
                <a:srgbClr val="F6E0F5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0" name="Freeform 10"/>
          <p:cNvSpPr/>
          <p:nvPr/>
        </p:nvSpPr>
        <p:spPr>
          <a:xfrm flipH="1">
            <a:off x="4796886" y="7586199"/>
            <a:ext cx="4240473" cy="4240473"/>
          </a:xfrm>
          <a:custGeom>
            <a:avLst/>
            <a:gdLst/>
            <a:ahLst/>
            <a:cxnLst/>
            <a:rect l="l" t="t" r="r" b="b"/>
            <a:pathLst>
              <a:path w="4240473" h="4240473">
                <a:moveTo>
                  <a:pt x="4240473" y="0"/>
                </a:moveTo>
                <a:lnTo>
                  <a:pt x="0" y="0"/>
                </a:lnTo>
                <a:lnTo>
                  <a:pt x="0" y="4240472"/>
                </a:lnTo>
                <a:lnTo>
                  <a:pt x="4240473" y="4240472"/>
                </a:lnTo>
                <a:lnTo>
                  <a:pt x="4240473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6015874" y="830098"/>
            <a:ext cx="1628775" cy="1628775"/>
          </a:xfrm>
          <a:custGeom>
            <a:avLst/>
            <a:gdLst/>
            <a:ahLst/>
            <a:cxnLst/>
            <a:rect l="l" t="t" r="r" b="b"/>
            <a:pathLst>
              <a:path w="1628775" h="1628775">
                <a:moveTo>
                  <a:pt x="0" y="0"/>
                </a:moveTo>
                <a:lnTo>
                  <a:pt x="1628775" y="0"/>
                </a:lnTo>
                <a:lnTo>
                  <a:pt x="1628775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flipH="1">
            <a:off x="16552500" y="7306913"/>
            <a:ext cx="555524" cy="558571"/>
          </a:xfrm>
          <a:custGeom>
            <a:avLst/>
            <a:gdLst/>
            <a:ahLst/>
            <a:cxnLst/>
            <a:rect l="l" t="t" r="r" b="b"/>
            <a:pathLst>
              <a:path w="555524" h="558571">
                <a:moveTo>
                  <a:pt x="555524" y="0"/>
                </a:moveTo>
                <a:lnTo>
                  <a:pt x="0" y="0"/>
                </a:lnTo>
                <a:lnTo>
                  <a:pt x="0" y="558571"/>
                </a:lnTo>
                <a:lnTo>
                  <a:pt x="555524" y="558571"/>
                </a:lnTo>
                <a:lnTo>
                  <a:pt x="5555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flipH="1">
            <a:off x="17105700" y="7306913"/>
            <a:ext cx="555524" cy="558571"/>
          </a:xfrm>
          <a:custGeom>
            <a:avLst/>
            <a:gdLst/>
            <a:ahLst/>
            <a:cxnLst/>
            <a:rect l="l" t="t" r="r" b="b"/>
            <a:pathLst>
              <a:path w="555524" h="558571">
                <a:moveTo>
                  <a:pt x="555523" y="0"/>
                </a:moveTo>
                <a:lnTo>
                  <a:pt x="0" y="0"/>
                </a:lnTo>
                <a:lnTo>
                  <a:pt x="0" y="558571"/>
                </a:lnTo>
                <a:lnTo>
                  <a:pt x="555523" y="558571"/>
                </a:lnTo>
                <a:lnTo>
                  <a:pt x="55552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>
            <a:off x="6987373" y="3465919"/>
            <a:ext cx="4071863" cy="516817"/>
            <a:chOff x="0" y="0"/>
            <a:chExt cx="3201916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01916" cy="406400"/>
            </a:xfrm>
            <a:custGeom>
              <a:avLst/>
              <a:gdLst/>
              <a:ahLst/>
              <a:cxnLst/>
              <a:rect l="l" t="t" r="r" b="b"/>
              <a:pathLst>
                <a:path w="3201916" h="406400">
                  <a:moveTo>
                    <a:pt x="2998716" y="0"/>
                  </a:moveTo>
                  <a:cubicBezTo>
                    <a:pt x="3110941" y="0"/>
                    <a:pt x="3201916" y="90976"/>
                    <a:pt x="3201916" y="203200"/>
                  </a:cubicBezTo>
                  <a:cubicBezTo>
                    <a:pt x="3201916" y="315424"/>
                    <a:pt x="3110941" y="406400"/>
                    <a:pt x="299871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92A6DD">
                      <a:alpha val="100000"/>
                    </a:srgbClr>
                  </a:gs>
                  <a:gs pos="100000">
                    <a:srgbClr val="DF96D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7625"/>
              <a:ext cx="3201916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5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518601" y="3609605"/>
            <a:ext cx="320992" cy="320992"/>
          </a:xfrm>
          <a:custGeom>
            <a:avLst/>
            <a:gdLst/>
            <a:ahLst/>
            <a:cxnLst/>
            <a:rect l="l" t="t" r="r" b="b"/>
            <a:pathLst>
              <a:path w="320992" h="320992">
                <a:moveTo>
                  <a:pt x="0" y="0"/>
                </a:moveTo>
                <a:lnTo>
                  <a:pt x="320992" y="0"/>
                </a:lnTo>
                <a:lnTo>
                  <a:pt x="320992" y="320992"/>
                </a:lnTo>
                <a:lnTo>
                  <a:pt x="0" y="3209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1581827" y="2524239"/>
            <a:ext cx="15523872" cy="895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70"/>
              </a:lnSpc>
              <a:spcBef>
                <a:spcPct val="0"/>
              </a:spcBef>
            </a:pPr>
            <a:r>
              <a:rPr lang="en-US" sz="5264" b="1">
                <a:solidFill>
                  <a:srgbClr val="A280EC"/>
                </a:solidFill>
                <a:latin typeface="Garet Bold"/>
                <a:ea typeface="Garet Bold"/>
                <a:cs typeface="Garet Bold"/>
                <a:sym typeface="Garet Bold"/>
              </a:rPr>
              <a:t>Key Differences Between RDBMS &amp; ODBMS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1310052" y="3465919"/>
            <a:ext cx="4384593" cy="556510"/>
            <a:chOff x="0" y="0"/>
            <a:chExt cx="3201916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201916" cy="406400"/>
            </a:xfrm>
            <a:custGeom>
              <a:avLst/>
              <a:gdLst/>
              <a:ahLst/>
              <a:cxnLst/>
              <a:rect l="l" t="t" r="r" b="b"/>
              <a:pathLst>
                <a:path w="3201916" h="406400">
                  <a:moveTo>
                    <a:pt x="2998716" y="0"/>
                  </a:moveTo>
                  <a:cubicBezTo>
                    <a:pt x="3110941" y="0"/>
                    <a:pt x="3201916" y="90976"/>
                    <a:pt x="3201916" y="203200"/>
                  </a:cubicBezTo>
                  <a:cubicBezTo>
                    <a:pt x="3201916" y="315424"/>
                    <a:pt x="3110941" y="406400"/>
                    <a:pt x="299871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92A6DD">
                      <a:alpha val="100000"/>
                    </a:srgbClr>
                  </a:gs>
                  <a:gs pos="100000">
                    <a:srgbClr val="DF96D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47625"/>
              <a:ext cx="3201916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5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5122837" y="3563832"/>
            <a:ext cx="320993" cy="320992"/>
          </a:xfrm>
          <a:custGeom>
            <a:avLst/>
            <a:gdLst/>
            <a:ahLst/>
            <a:cxnLst/>
            <a:rect l="l" t="t" r="r" b="b"/>
            <a:pathLst>
              <a:path w="320993" h="320992">
                <a:moveTo>
                  <a:pt x="0" y="0"/>
                </a:moveTo>
                <a:lnTo>
                  <a:pt x="320992" y="0"/>
                </a:lnTo>
                <a:lnTo>
                  <a:pt x="320992" y="320992"/>
                </a:lnTo>
                <a:lnTo>
                  <a:pt x="0" y="3209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 flipH="1">
            <a:off x="16552500" y="-593495"/>
            <a:ext cx="4240473" cy="4240473"/>
          </a:xfrm>
          <a:custGeom>
            <a:avLst/>
            <a:gdLst/>
            <a:ahLst/>
            <a:cxnLst/>
            <a:rect l="l" t="t" r="r" b="b"/>
            <a:pathLst>
              <a:path w="4240473" h="4240473">
                <a:moveTo>
                  <a:pt x="4240473" y="0"/>
                </a:moveTo>
                <a:lnTo>
                  <a:pt x="0" y="0"/>
                </a:lnTo>
                <a:lnTo>
                  <a:pt x="0" y="4240473"/>
                </a:lnTo>
                <a:lnTo>
                  <a:pt x="4240473" y="4240473"/>
                </a:lnTo>
                <a:lnTo>
                  <a:pt x="4240473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 flipH="1">
            <a:off x="-697275" y="7630763"/>
            <a:ext cx="4240473" cy="4240473"/>
          </a:xfrm>
          <a:custGeom>
            <a:avLst/>
            <a:gdLst/>
            <a:ahLst/>
            <a:cxnLst/>
            <a:rect l="l" t="t" r="r" b="b"/>
            <a:pathLst>
              <a:path w="4240473" h="4240473">
                <a:moveTo>
                  <a:pt x="4240473" y="0"/>
                </a:moveTo>
                <a:lnTo>
                  <a:pt x="0" y="0"/>
                </a:lnTo>
                <a:lnTo>
                  <a:pt x="0" y="4240473"/>
                </a:lnTo>
                <a:lnTo>
                  <a:pt x="4240473" y="4240473"/>
                </a:lnTo>
                <a:lnTo>
                  <a:pt x="4240473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>
            <a:off x="3858109" y="4271638"/>
            <a:ext cx="12380066" cy="4183736"/>
          </a:xfrm>
          <a:custGeom>
            <a:avLst/>
            <a:gdLst/>
            <a:ahLst/>
            <a:cxnLst/>
            <a:rect l="l" t="t" r="r" b="b"/>
            <a:pathLst>
              <a:path w="12380066" h="4183736">
                <a:moveTo>
                  <a:pt x="0" y="0"/>
                </a:moveTo>
                <a:lnTo>
                  <a:pt x="12380066" y="0"/>
                </a:lnTo>
                <a:lnTo>
                  <a:pt x="12380066" y="4183736"/>
                </a:lnTo>
                <a:lnTo>
                  <a:pt x="0" y="41837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339" b="-133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TextBox 18"/>
          <p:cNvSpPr txBox="1"/>
          <p:nvPr/>
        </p:nvSpPr>
        <p:spPr>
          <a:xfrm rot="5400000">
            <a:off x="16912965" y="5491807"/>
            <a:ext cx="1281112" cy="25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9"/>
              </a:lnSpc>
              <a:spcBef>
                <a:spcPct val="0"/>
              </a:spcBef>
            </a:pPr>
            <a:r>
              <a:rPr lang="en-US" sz="1449">
                <a:solidFill>
                  <a:srgbClr val="FEF0E1">
                    <a:alpha val="7882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page 08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344028" y="3493320"/>
            <a:ext cx="2704114" cy="41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9"/>
              </a:lnSpc>
              <a:spcBef>
                <a:spcPct val="0"/>
              </a:spcBef>
            </a:pPr>
            <a:r>
              <a:rPr lang="en-US" sz="2435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RDBMS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738980" y="3516207"/>
            <a:ext cx="2704114" cy="41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9"/>
              </a:lnSpc>
              <a:spcBef>
                <a:spcPct val="0"/>
              </a:spcBef>
            </a:pPr>
            <a:r>
              <a:rPr lang="en-US" sz="2435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ODBMS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258" t="-5555" r="-24931" b="-7243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6015874" y="830098"/>
            <a:ext cx="1628775" cy="1628775"/>
          </a:xfrm>
          <a:custGeom>
            <a:avLst/>
            <a:gdLst/>
            <a:ahLst/>
            <a:cxnLst/>
            <a:rect l="l" t="t" r="r" b="b"/>
            <a:pathLst>
              <a:path w="1628775" h="1628775">
                <a:moveTo>
                  <a:pt x="0" y="0"/>
                </a:moveTo>
                <a:lnTo>
                  <a:pt x="1628775" y="0"/>
                </a:lnTo>
                <a:lnTo>
                  <a:pt x="1628775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7945285" y="2066012"/>
            <a:ext cx="4796896" cy="608841"/>
            <a:chOff x="0" y="0"/>
            <a:chExt cx="3201916" cy="406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01916" cy="406400"/>
            </a:xfrm>
            <a:custGeom>
              <a:avLst/>
              <a:gdLst/>
              <a:ahLst/>
              <a:cxnLst/>
              <a:rect l="l" t="t" r="r" b="b"/>
              <a:pathLst>
                <a:path w="3201916" h="406400">
                  <a:moveTo>
                    <a:pt x="2998716" y="0"/>
                  </a:moveTo>
                  <a:cubicBezTo>
                    <a:pt x="3110941" y="0"/>
                    <a:pt x="3201916" y="90976"/>
                    <a:pt x="3201916" y="203200"/>
                  </a:cubicBezTo>
                  <a:cubicBezTo>
                    <a:pt x="3201916" y="315424"/>
                    <a:pt x="3110941" y="406400"/>
                    <a:pt x="299871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92A6DD">
                      <a:alpha val="100000"/>
                    </a:srgbClr>
                  </a:gs>
                  <a:gs pos="100000">
                    <a:srgbClr val="DF96D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7625"/>
              <a:ext cx="3201916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5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2133839" y="2179447"/>
            <a:ext cx="320992" cy="320993"/>
          </a:xfrm>
          <a:custGeom>
            <a:avLst/>
            <a:gdLst/>
            <a:ahLst/>
            <a:cxnLst/>
            <a:rect l="l" t="t" r="r" b="b"/>
            <a:pathLst>
              <a:path w="320992" h="320993">
                <a:moveTo>
                  <a:pt x="0" y="0"/>
                </a:moveTo>
                <a:lnTo>
                  <a:pt x="320993" y="0"/>
                </a:lnTo>
                <a:lnTo>
                  <a:pt x="320993" y="320992"/>
                </a:lnTo>
                <a:lnTo>
                  <a:pt x="0" y="320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8" name="Group 8"/>
          <p:cNvGrpSpPr/>
          <p:nvPr/>
        </p:nvGrpSpPr>
        <p:grpSpPr>
          <a:xfrm>
            <a:off x="7945285" y="5228195"/>
            <a:ext cx="4796896" cy="608841"/>
            <a:chOff x="0" y="0"/>
            <a:chExt cx="3201916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01916" cy="406400"/>
            </a:xfrm>
            <a:custGeom>
              <a:avLst/>
              <a:gdLst/>
              <a:ahLst/>
              <a:cxnLst/>
              <a:rect l="l" t="t" r="r" b="b"/>
              <a:pathLst>
                <a:path w="3201916" h="406400">
                  <a:moveTo>
                    <a:pt x="2998716" y="0"/>
                  </a:moveTo>
                  <a:cubicBezTo>
                    <a:pt x="3110941" y="0"/>
                    <a:pt x="3201916" y="90976"/>
                    <a:pt x="3201916" y="203200"/>
                  </a:cubicBezTo>
                  <a:cubicBezTo>
                    <a:pt x="3201916" y="315424"/>
                    <a:pt x="3110941" y="406400"/>
                    <a:pt x="299871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92A6DD">
                      <a:alpha val="100000"/>
                    </a:srgbClr>
                  </a:gs>
                  <a:gs pos="100000">
                    <a:srgbClr val="DF96DA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7625"/>
              <a:ext cx="3201916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5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133839" y="5384737"/>
            <a:ext cx="320992" cy="320992"/>
          </a:xfrm>
          <a:custGeom>
            <a:avLst/>
            <a:gdLst/>
            <a:ahLst/>
            <a:cxnLst/>
            <a:rect l="l" t="t" r="r" b="b"/>
            <a:pathLst>
              <a:path w="320992" h="320992">
                <a:moveTo>
                  <a:pt x="0" y="0"/>
                </a:moveTo>
                <a:lnTo>
                  <a:pt x="320993" y="0"/>
                </a:lnTo>
                <a:lnTo>
                  <a:pt x="320993" y="320993"/>
                </a:lnTo>
                <a:lnTo>
                  <a:pt x="0" y="3209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1298862" y="5143500"/>
            <a:ext cx="4734156" cy="3535291"/>
          </a:xfrm>
          <a:custGeom>
            <a:avLst/>
            <a:gdLst/>
            <a:ahLst/>
            <a:cxnLst/>
            <a:rect l="l" t="t" r="r" b="b"/>
            <a:pathLst>
              <a:path w="4734156" h="3535291">
                <a:moveTo>
                  <a:pt x="0" y="0"/>
                </a:moveTo>
                <a:lnTo>
                  <a:pt x="4734157" y="0"/>
                </a:lnTo>
                <a:lnTo>
                  <a:pt x="4734157" y="3535291"/>
                </a:lnTo>
                <a:lnTo>
                  <a:pt x="0" y="35352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 rot="5400000">
            <a:off x="16912965" y="5491807"/>
            <a:ext cx="1281112" cy="25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9"/>
              </a:lnSpc>
              <a:spcBef>
                <a:spcPct val="0"/>
              </a:spcBef>
            </a:pPr>
            <a:r>
              <a:rPr lang="en-US" sz="1449">
                <a:solidFill>
                  <a:srgbClr val="FEF0E1">
                    <a:alpha val="7882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page 09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98736" y="2245864"/>
            <a:ext cx="5825471" cy="2004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2"/>
              </a:lnSpc>
              <a:spcBef>
                <a:spcPct val="0"/>
              </a:spcBef>
            </a:pPr>
            <a:r>
              <a:rPr lang="en-US" sz="5737" b="1">
                <a:solidFill>
                  <a:srgbClr val="A280EC"/>
                </a:solidFill>
                <a:latin typeface="Garet Bold"/>
                <a:ea typeface="Garet Bold"/>
                <a:cs typeface="Garet Bold"/>
                <a:sym typeface="Garet Bold"/>
              </a:rPr>
              <a:t>Advantages &amp; Disadvantages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119213" y="3024717"/>
            <a:ext cx="9245936" cy="1784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7910" lvl="1" indent="-273955" algn="l">
              <a:lnSpc>
                <a:spcPts val="3552"/>
              </a:lnSpc>
              <a:buFont typeface="Arial"/>
              <a:buChar char="•"/>
            </a:pPr>
            <a:r>
              <a:rPr lang="en-US" sz="2537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✅ Proven, reliable, widely used.</a:t>
            </a:r>
          </a:p>
          <a:p>
            <a:pPr marL="547910" lvl="1" indent="-273955" algn="l">
              <a:lnSpc>
                <a:spcPts val="3552"/>
              </a:lnSpc>
              <a:buFont typeface="Arial"/>
              <a:buChar char="•"/>
            </a:pPr>
            <a:r>
              <a:rPr lang="en-US" sz="2537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❌ Joins can reduce performance for complex queries.</a:t>
            </a:r>
          </a:p>
          <a:p>
            <a:pPr algn="l">
              <a:lnSpc>
                <a:spcPts val="3552"/>
              </a:lnSpc>
              <a:spcBef>
                <a:spcPct val="0"/>
              </a:spcBef>
            </a:pPr>
            <a:endParaRPr lang="en-US" sz="2537">
              <a:solidFill>
                <a:srgbClr val="F6E0F5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302472" y="2129156"/>
            <a:ext cx="3554290" cy="41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9"/>
              </a:lnSpc>
              <a:spcBef>
                <a:spcPct val="0"/>
              </a:spcBef>
            </a:pPr>
            <a:r>
              <a:rPr lang="en-US" sz="2435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RDBMS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066725" y="6189461"/>
            <a:ext cx="8776213" cy="1268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0074" lvl="1" indent="-260037" algn="l">
              <a:lnSpc>
                <a:spcPts val="3372"/>
              </a:lnSpc>
              <a:buFont typeface="Arial"/>
              <a:buChar char="•"/>
            </a:pPr>
            <a:r>
              <a:rPr lang="en-US" sz="2408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✅ Ideal for complex and hierarchical data.</a:t>
            </a:r>
          </a:p>
          <a:p>
            <a:pPr marL="520074" lvl="1" indent="-260037" algn="l">
              <a:lnSpc>
                <a:spcPts val="3372"/>
              </a:lnSpc>
              <a:buFont typeface="Arial"/>
              <a:buChar char="•"/>
            </a:pPr>
            <a:r>
              <a:rPr lang="en-US" sz="2408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❌ Less standardized, smaller community support.</a:t>
            </a:r>
          </a:p>
          <a:p>
            <a:pPr algn="l">
              <a:lnSpc>
                <a:spcPts val="3372"/>
              </a:lnSpc>
              <a:spcBef>
                <a:spcPct val="0"/>
              </a:spcBef>
            </a:pPr>
            <a:endParaRPr lang="en-US" sz="2408">
              <a:solidFill>
                <a:srgbClr val="F6E0F5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302472" y="5291339"/>
            <a:ext cx="3554290" cy="41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9"/>
              </a:lnSpc>
              <a:spcBef>
                <a:spcPct val="0"/>
              </a:spcBef>
            </a:pPr>
            <a:r>
              <a:rPr lang="en-US" sz="2435">
                <a:solidFill>
                  <a:srgbClr val="F6E0F5"/>
                </a:solidFill>
                <a:latin typeface="Garet"/>
                <a:ea typeface="Garet"/>
                <a:cs typeface="Garet"/>
                <a:sym typeface="Garet"/>
              </a:rPr>
              <a:t>ODBMS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304</Words>
  <Application>Microsoft Office PowerPoint</Application>
  <PresentationFormat>Custom</PresentationFormat>
  <Paragraphs>61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Garet Bold</vt:lpstr>
      <vt:lpstr>Poppins</vt:lpstr>
      <vt:lpstr>Arial</vt:lpstr>
      <vt:lpstr>Garet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Pink Gradient Modern Metaverse Presentation</dc:title>
  <cp:lastModifiedBy>chandrika bijore</cp:lastModifiedBy>
  <cp:revision>1</cp:revision>
  <dcterms:created xsi:type="dcterms:W3CDTF">2006-08-16T00:00:00Z</dcterms:created>
  <dcterms:modified xsi:type="dcterms:W3CDTF">2025-03-12T06:21:43Z</dcterms:modified>
  <dc:identifier>DAGhZlEAUcA</dc:identifier>
</cp:coreProperties>
</file>